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50FF8D-0459-4CB3-983F-76819439E6BE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BA394A-3721-486C-A429-0EB830B722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9898"/>
            <a:ext cx="7715304" cy="1472184"/>
          </a:xfrm>
        </p:spPr>
        <p:txBody>
          <a:bodyPr/>
          <a:lstStyle/>
          <a:p>
            <a:pPr algn="ctr"/>
            <a:r>
              <a:rPr lang="ru-RU" dirty="0" smtClean="0"/>
              <a:t>«Оригами- бумажная                       фантазия»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1800" dirty="0" smtClean="0"/>
              <a:t>Автор: воспитатель первой</a:t>
            </a:r>
          </a:p>
          <a:p>
            <a:pPr algn="r"/>
            <a:r>
              <a:rPr lang="ru-RU" sz="1800" dirty="0" smtClean="0"/>
              <a:t> квалификационной категории</a:t>
            </a:r>
          </a:p>
          <a:p>
            <a:pPr algn="r"/>
            <a:r>
              <a:rPr lang="ru-RU" dirty="0" smtClean="0"/>
              <a:t>Осташко Раиса Владимировна</a:t>
            </a:r>
            <a:endParaRPr lang="ru-RU" dirty="0"/>
          </a:p>
        </p:txBody>
      </p:sp>
      <p:pic>
        <p:nvPicPr>
          <p:cNvPr id="4" name="Рисунок 3" descr="flowers0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636" y="2857495"/>
            <a:ext cx="4155504" cy="378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292893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МКДОУ детский сад «Золотой ключик»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Оригами имеет огромное значение в развитии конструктивного мышления детей, их творческого воображения, художественного вкуса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Содержимое 5" descr="IMG_20190117_073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4000504"/>
            <a:ext cx="4933954" cy="2775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90116_161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3000396" cy="533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0116_161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500174"/>
            <a:ext cx="5080004" cy="285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90116_1614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357562"/>
            <a:ext cx="1857388" cy="3302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969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Оригами стимулирует и развитие памяти, так как ребенок, чтобы сделать поделку, должен запомнить последовательность ее изготовления, приемы и способы складывания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G_20190129_132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7784077" cy="4378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Оригами активизирует мыслительные процессы, познавательную активность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G_20190404_171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641" y="2143125"/>
            <a:ext cx="7298267" cy="410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Благодаря овладению элементарными умениями в технике «Оригами» дети учатся быть терпеливыми, усидчивыми, настойчивыми в достижении поставленной цели, вырабатывают в себе работоспособность, умение решать логические задачи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G-20181024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57364"/>
            <a:ext cx="6326209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Волшебная страна игрушек ждет всех у кого пытливый ум и умелые руки!</a:t>
            </a:r>
            <a:br>
              <a:rPr lang="ru-RU" sz="2800" dirty="0" smtClean="0"/>
            </a:br>
            <a:r>
              <a:rPr lang="ru-RU" sz="2800" dirty="0" smtClean="0"/>
              <a:t> Счастливого пути!</a:t>
            </a:r>
            <a:endParaRPr lang="ru-RU" sz="2800" dirty="0"/>
          </a:p>
        </p:txBody>
      </p:sp>
      <p:pic>
        <p:nvPicPr>
          <p:cNvPr id="5" name="Содержимое 4" descr="IMG_20190329_1711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928669"/>
            <a:ext cx="3202479" cy="569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700" dirty="0" smtClean="0"/>
              <a:t>-заготовки для поделок должен делать взрослый;</a:t>
            </a:r>
          </a:p>
          <a:p>
            <a:r>
              <a:rPr lang="ru-RU" sz="1700" dirty="0" smtClean="0"/>
              <a:t>-заготовка должна быть точно квадратной или прямоугольной формы;</a:t>
            </a:r>
          </a:p>
          <a:p>
            <a:r>
              <a:rPr lang="ru-RU" sz="1700" dirty="0" smtClean="0"/>
              <a:t>-бумага для поделок выбирается тонкая, упругая, цветная или однотонная;</a:t>
            </a:r>
          </a:p>
          <a:p>
            <a:r>
              <a:rPr lang="ru-RU" sz="1700" dirty="0" smtClean="0"/>
              <a:t>-изготавливается поделка на столе, без лишних поворотов, заглаживая  тщательно линию сгиба, совмещая все углы и стороны фигуры;</a:t>
            </a:r>
          </a:p>
          <a:p>
            <a:r>
              <a:rPr lang="ru-RU" sz="1700" dirty="0" smtClean="0"/>
              <a:t>-складывание поделки производится поэтапно;</a:t>
            </a:r>
          </a:p>
          <a:p>
            <a:r>
              <a:rPr lang="ru-RU" sz="1700" dirty="0" smtClean="0"/>
              <a:t>-после того,  как игрушка полностью готова, рекомендовано процесс повторить, для закрепления приемов.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2571736" y="1428736"/>
            <a:ext cx="5286412" cy="44291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85918" y="428604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1f14d273c4ee8e3c94cfd3ccde5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5138245" cy="514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286388"/>
            <a:ext cx="1630757" cy="139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6LJY_pXMAAnL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786190"/>
            <a:ext cx="1833558" cy="183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eabe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429000"/>
            <a:ext cx="1871473" cy="164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4000496" y="142852"/>
            <a:ext cx="4857784" cy="2643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«Что такое оригами?»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Задала вопрос я маме.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И ответила она-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«Это целая страна!»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b="1" dirty="0" smtClean="0"/>
              <a:t>Оригами </a:t>
            </a:r>
            <a:r>
              <a:rPr lang="ru-RU" sz="3100" dirty="0" smtClean="0"/>
              <a:t>– </a:t>
            </a:r>
            <a:r>
              <a:rPr lang="ru-RU" sz="3100" dirty="0" smtClean="0"/>
              <a:t>древнее искусство складывания фигурок из </a:t>
            </a:r>
            <a:r>
              <a:rPr lang="ru-RU" sz="3100" dirty="0" smtClean="0"/>
              <a:t>бумаги («ори»- сложенный, «</a:t>
            </a:r>
            <a:r>
              <a:rPr lang="ru-RU" sz="3100" dirty="0" err="1" smtClean="0"/>
              <a:t>ками</a:t>
            </a:r>
            <a:r>
              <a:rPr lang="ru-RU" sz="3100" dirty="0" smtClean="0"/>
              <a:t>»- бумага)</a:t>
            </a:r>
            <a:endParaRPr lang="ru-RU" sz="3100" dirty="0"/>
          </a:p>
        </p:txBody>
      </p:sp>
      <p:pic>
        <p:nvPicPr>
          <p:cNvPr id="5" name="Содержимое 4" descr="IMG_20181108_160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000240"/>
            <a:ext cx="7880353" cy="44326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оригами</a:t>
            </a:r>
            <a:endParaRPr lang="ru-RU" dirty="0"/>
          </a:p>
        </p:txBody>
      </p:sp>
      <p:pic>
        <p:nvPicPr>
          <p:cNvPr id="4" name="Содержимое 3" descr="iskusstvo-origami-i-ego-vidy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12" y="214290"/>
            <a:ext cx="234061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257174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Мокрое складывани</a:t>
            </a:r>
            <a:r>
              <a:rPr lang="ru-RU" sz="2400" b="1" dirty="0" smtClean="0"/>
              <a:t>е</a:t>
            </a:r>
            <a:endParaRPr lang="ru-RU" sz="2400" b="1" dirty="0"/>
          </a:p>
        </p:txBody>
      </p:sp>
      <p:pic>
        <p:nvPicPr>
          <p:cNvPr id="6" name="Рисунок 5" descr="rhpinterestcom-d-3d-origami-diamond-swan-teddy-bear-tutorial-part-things-to-make-and-do-rhpinterestcom-simple-youtuberhyoutubecom-d-3d-origami-diamond-swan-sim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876"/>
            <a:ext cx="4036215" cy="2690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628652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Модульное оригами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142984"/>
            <a:ext cx="3428992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57290" y="3286124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Простое оригами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ABETE 2 CP 2 Lato bian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071810"/>
            <a:ext cx="2328326" cy="329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429256" y="621508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Складывание по развертке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формы</a:t>
            </a:r>
            <a:endParaRPr lang="ru-RU" dirty="0"/>
          </a:p>
        </p:txBody>
      </p:sp>
      <p:pic>
        <p:nvPicPr>
          <p:cNvPr id="4" name="Содержимое 3" descr="dd9cfd10c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6731655" cy="5124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Преимущества оригами: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Доступность бумаги как материала, простота ее обработки привлекают детей.</a:t>
            </a:r>
            <a:br>
              <a:rPr lang="ru-RU" sz="2200" dirty="0" smtClean="0">
                <a:solidFill>
                  <a:schemeClr val="accent1"/>
                </a:solidFill>
              </a:rPr>
            </a:br>
            <a:endParaRPr lang="ru-RU" sz="2200" dirty="0"/>
          </a:p>
        </p:txBody>
      </p:sp>
      <p:pic>
        <p:nvPicPr>
          <p:cNvPr id="4" name="Содержимое 3" descr="IMG_20181004_100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809" y="1738908"/>
            <a:ext cx="7576641" cy="4261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Увлечение оригами благотворно влияет не только на развитие эстетического вкуса у ребенка, служит отличным тренажером памяти и глазомера. Дети учатся мыслить конструктивно, становятся более внимательными.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20181004_095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547799"/>
            <a:ext cx="3557594" cy="5181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1004_095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523963"/>
            <a:ext cx="3571900" cy="5334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Оригами развивает у детей способность работать руками под контролем сознания, у них совершенствуется мелкая моторика, точные движения пальцев, происходит развитие глазомера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G-20190205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500306"/>
            <a:ext cx="5568949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895e3011f99ce40e4df3eb674038fef--paper-plane-airpla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1857364"/>
            <a:ext cx="22479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лилиния 5"/>
          <p:cNvSpPr/>
          <p:nvPr/>
        </p:nvSpPr>
        <p:spPr>
          <a:xfrm>
            <a:off x="6810802" y="3708402"/>
            <a:ext cx="694741" cy="2745942"/>
          </a:xfrm>
          <a:custGeom>
            <a:avLst/>
            <a:gdLst>
              <a:gd name="connsiteX0" fmla="*/ 564783 w 694741"/>
              <a:gd name="connsiteY0" fmla="*/ 18209 h 2745942"/>
              <a:gd name="connsiteX1" fmla="*/ 538904 w 694741"/>
              <a:gd name="connsiteY1" fmla="*/ 9583 h 2745942"/>
              <a:gd name="connsiteX2" fmla="*/ 262858 w 694741"/>
              <a:gd name="connsiteY2" fmla="*/ 26836 h 2745942"/>
              <a:gd name="connsiteX3" fmla="*/ 236979 w 694741"/>
              <a:gd name="connsiteY3" fmla="*/ 35462 h 2745942"/>
              <a:gd name="connsiteX4" fmla="*/ 211100 w 694741"/>
              <a:gd name="connsiteY4" fmla="*/ 52715 h 2745942"/>
              <a:gd name="connsiteX5" fmla="*/ 159341 w 694741"/>
              <a:gd name="connsiteY5" fmla="*/ 69968 h 2745942"/>
              <a:gd name="connsiteX6" fmla="*/ 159341 w 694741"/>
              <a:gd name="connsiteY6" fmla="*/ 320134 h 2745942"/>
              <a:gd name="connsiteX7" fmla="*/ 167968 w 694741"/>
              <a:gd name="connsiteY7" fmla="*/ 346013 h 2745942"/>
              <a:gd name="connsiteX8" fmla="*/ 202473 w 694741"/>
              <a:gd name="connsiteY8" fmla="*/ 397772 h 2745942"/>
              <a:gd name="connsiteX9" fmla="*/ 211100 w 694741"/>
              <a:gd name="connsiteY9" fmla="*/ 423651 h 2745942"/>
              <a:gd name="connsiteX10" fmla="*/ 288738 w 694741"/>
              <a:gd name="connsiteY10" fmla="*/ 527168 h 2745942"/>
              <a:gd name="connsiteX11" fmla="*/ 314617 w 694741"/>
              <a:gd name="connsiteY11" fmla="*/ 561673 h 2745942"/>
              <a:gd name="connsiteX12" fmla="*/ 340496 w 694741"/>
              <a:gd name="connsiteY12" fmla="*/ 604806 h 2745942"/>
              <a:gd name="connsiteX13" fmla="*/ 409507 w 694741"/>
              <a:gd name="connsiteY13" fmla="*/ 682443 h 2745942"/>
              <a:gd name="connsiteX14" fmla="*/ 426760 w 694741"/>
              <a:gd name="connsiteY14" fmla="*/ 716949 h 2745942"/>
              <a:gd name="connsiteX15" fmla="*/ 461266 w 694741"/>
              <a:gd name="connsiteY15" fmla="*/ 777334 h 2745942"/>
              <a:gd name="connsiteX16" fmla="*/ 504398 w 694741"/>
              <a:gd name="connsiteY16" fmla="*/ 854972 h 2745942"/>
              <a:gd name="connsiteX17" fmla="*/ 530277 w 694741"/>
              <a:gd name="connsiteY17" fmla="*/ 880851 h 2745942"/>
              <a:gd name="connsiteX18" fmla="*/ 564783 w 694741"/>
              <a:gd name="connsiteY18" fmla="*/ 932609 h 2745942"/>
              <a:gd name="connsiteX19" fmla="*/ 590662 w 694741"/>
              <a:gd name="connsiteY19" fmla="*/ 1079258 h 2745942"/>
              <a:gd name="connsiteX20" fmla="*/ 607915 w 694741"/>
              <a:gd name="connsiteY20" fmla="*/ 1105138 h 2745942"/>
              <a:gd name="connsiteX21" fmla="*/ 599289 w 694741"/>
              <a:gd name="connsiteY21" fmla="*/ 1165523 h 2745942"/>
              <a:gd name="connsiteX22" fmla="*/ 582036 w 694741"/>
              <a:gd name="connsiteY22" fmla="*/ 1191402 h 2745942"/>
              <a:gd name="connsiteX23" fmla="*/ 556156 w 694741"/>
              <a:gd name="connsiteY23" fmla="*/ 1200028 h 2745942"/>
              <a:gd name="connsiteX24" fmla="*/ 426760 w 694741"/>
              <a:gd name="connsiteY24" fmla="*/ 1208655 h 2745942"/>
              <a:gd name="connsiteX25" fmla="*/ 375002 w 694741"/>
              <a:gd name="connsiteY25" fmla="*/ 1225907 h 2745942"/>
              <a:gd name="connsiteX26" fmla="*/ 211100 w 694741"/>
              <a:gd name="connsiteY26" fmla="*/ 1243160 h 2745942"/>
              <a:gd name="connsiteX27" fmla="*/ 176594 w 694741"/>
              <a:gd name="connsiteY27" fmla="*/ 1251787 h 2745942"/>
              <a:gd name="connsiteX28" fmla="*/ 159341 w 694741"/>
              <a:gd name="connsiteY28" fmla="*/ 1277666 h 2745942"/>
              <a:gd name="connsiteX29" fmla="*/ 176594 w 694741"/>
              <a:gd name="connsiteY29" fmla="*/ 1381183 h 2745942"/>
              <a:gd name="connsiteX30" fmla="*/ 193847 w 694741"/>
              <a:gd name="connsiteY30" fmla="*/ 1407062 h 2745942"/>
              <a:gd name="connsiteX31" fmla="*/ 202473 w 694741"/>
              <a:gd name="connsiteY31" fmla="*/ 1432941 h 2745942"/>
              <a:gd name="connsiteX32" fmla="*/ 288738 w 694741"/>
              <a:gd name="connsiteY32" fmla="*/ 1510579 h 2745942"/>
              <a:gd name="connsiteX33" fmla="*/ 375002 w 694741"/>
              <a:gd name="connsiteY33" fmla="*/ 1562338 h 2745942"/>
              <a:gd name="connsiteX34" fmla="*/ 409507 w 694741"/>
              <a:gd name="connsiteY34" fmla="*/ 1579590 h 2745942"/>
              <a:gd name="connsiteX35" fmla="*/ 504398 w 694741"/>
              <a:gd name="connsiteY35" fmla="*/ 1631349 h 2745942"/>
              <a:gd name="connsiteX36" fmla="*/ 538904 w 694741"/>
              <a:gd name="connsiteY36" fmla="*/ 1639975 h 2745942"/>
              <a:gd name="connsiteX37" fmla="*/ 590662 w 694741"/>
              <a:gd name="connsiteY37" fmla="*/ 1691734 h 2745942"/>
              <a:gd name="connsiteX38" fmla="*/ 616541 w 694741"/>
              <a:gd name="connsiteY38" fmla="*/ 1717613 h 2745942"/>
              <a:gd name="connsiteX39" fmla="*/ 668300 w 694741"/>
              <a:gd name="connsiteY39" fmla="*/ 1760745 h 2745942"/>
              <a:gd name="connsiteX40" fmla="*/ 668300 w 694741"/>
              <a:gd name="connsiteY40" fmla="*/ 1976406 h 2745942"/>
              <a:gd name="connsiteX41" fmla="*/ 642421 w 694741"/>
              <a:gd name="connsiteY41" fmla="*/ 2002285 h 2745942"/>
              <a:gd name="connsiteX42" fmla="*/ 590662 w 694741"/>
              <a:gd name="connsiteY42" fmla="*/ 2019538 h 2745942"/>
              <a:gd name="connsiteX43" fmla="*/ 504398 w 694741"/>
              <a:gd name="connsiteY43" fmla="*/ 2045417 h 2745942"/>
              <a:gd name="connsiteX44" fmla="*/ 133462 w 694741"/>
              <a:gd name="connsiteY44" fmla="*/ 2062670 h 2745942"/>
              <a:gd name="connsiteX45" fmla="*/ 116209 w 694741"/>
              <a:gd name="connsiteY45" fmla="*/ 2088549 h 2745942"/>
              <a:gd name="connsiteX46" fmla="*/ 98956 w 694741"/>
              <a:gd name="connsiteY46" fmla="*/ 2157560 h 2745942"/>
              <a:gd name="connsiteX47" fmla="*/ 116209 w 694741"/>
              <a:gd name="connsiteY47" fmla="*/ 2217945 h 2745942"/>
              <a:gd name="connsiteX48" fmla="*/ 133462 w 694741"/>
              <a:gd name="connsiteY48" fmla="*/ 2243824 h 2745942"/>
              <a:gd name="connsiteX49" fmla="*/ 150715 w 694741"/>
              <a:gd name="connsiteY49" fmla="*/ 2295583 h 2745942"/>
              <a:gd name="connsiteX50" fmla="*/ 167968 w 694741"/>
              <a:gd name="connsiteY50" fmla="*/ 2347341 h 2745942"/>
              <a:gd name="connsiteX51" fmla="*/ 219726 w 694741"/>
              <a:gd name="connsiteY51" fmla="*/ 2364594 h 2745942"/>
              <a:gd name="connsiteX52" fmla="*/ 219726 w 694741"/>
              <a:gd name="connsiteY52" fmla="*/ 2468111 h 2745942"/>
              <a:gd name="connsiteX53" fmla="*/ 193847 w 694741"/>
              <a:gd name="connsiteY53" fmla="*/ 2493990 h 2745942"/>
              <a:gd name="connsiteX54" fmla="*/ 142089 w 694741"/>
              <a:gd name="connsiteY54" fmla="*/ 2528496 h 2745942"/>
              <a:gd name="connsiteX55" fmla="*/ 107583 w 694741"/>
              <a:gd name="connsiteY55" fmla="*/ 2580255 h 2745942"/>
              <a:gd name="connsiteX56" fmla="*/ 55824 w 694741"/>
              <a:gd name="connsiteY56" fmla="*/ 2597507 h 2745942"/>
              <a:gd name="connsiteX57" fmla="*/ 38572 w 694741"/>
              <a:gd name="connsiteY57" fmla="*/ 2675145 h 2745942"/>
              <a:gd name="connsiteX58" fmla="*/ 29945 w 694741"/>
              <a:gd name="connsiteY58" fmla="*/ 2701024 h 2745942"/>
              <a:gd name="connsiteX59" fmla="*/ 4066 w 694741"/>
              <a:gd name="connsiteY59" fmla="*/ 2744156 h 274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94741" h="2745942">
                <a:moveTo>
                  <a:pt x="564783" y="18209"/>
                </a:moveTo>
                <a:cubicBezTo>
                  <a:pt x="556157" y="15334"/>
                  <a:pt x="547997" y="9583"/>
                  <a:pt x="538904" y="9583"/>
                </a:cubicBezTo>
                <a:cubicBezTo>
                  <a:pt x="412852" y="9583"/>
                  <a:pt x="356784" y="0"/>
                  <a:pt x="262858" y="26836"/>
                </a:cubicBezTo>
                <a:cubicBezTo>
                  <a:pt x="254115" y="29334"/>
                  <a:pt x="245605" y="32587"/>
                  <a:pt x="236979" y="35462"/>
                </a:cubicBezTo>
                <a:cubicBezTo>
                  <a:pt x="228353" y="41213"/>
                  <a:pt x="220574" y="48504"/>
                  <a:pt x="211100" y="52715"/>
                </a:cubicBezTo>
                <a:cubicBezTo>
                  <a:pt x="194481" y="60101"/>
                  <a:pt x="159341" y="69968"/>
                  <a:pt x="159341" y="69968"/>
                </a:cubicBezTo>
                <a:cubicBezTo>
                  <a:pt x="134183" y="170603"/>
                  <a:pt x="144679" y="114874"/>
                  <a:pt x="159341" y="320134"/>
                </a:cubicBezTo>
                <a:cubicBezTo>
                  <a:pt x="159989" y="329204"/>
                  <a:pt x="163552" y="338064"/>
                  <a:pt x="167968" y="346013"/>
                </a:cubicBezTo>
                <a:cubicBezTo>
                  <a:pt x="178038" y="364139"/>
                  <a:pt x="195915" y="378101"/>
                  <a:pt x="202473" y="397772"/>
                </a:cubicBezTo>
                <a:cubicBezTo>
                  <a:pt x="205349" y="406398"/>
                  <a:pt x="206218" y="415980"/>
                  <a:pt x="211100" y="423651"/>
                </a:cubicBezTo>
                <a:cubicBezTo>
                  <a:pt x="211109" y="423665"/>
                  <a:pt x="275794" y="509909"/>
                  <a:pt x="288738" y="527168"/>
                </a:cubicBezTo>
                <a:cubicBezTo>
                  <a:pt x="297364" y="538670"/>
                  <a:pt x="307220" y="549345"/>
                  <a:pt x="314617" y="561673"/>
                </a:cubicBezTo>
                <a:cubicBezTo>
                  <a:pt x="323243" y="576051"/>
                  <a:pt x="329879" y="591829"/>
                  <a:pt x="340496" y="604806"/>
                </a:cubicBezTo>
                <a:cubicBezTo>
                  <a:pt x="390152" y="665497"/>
                  <a:pt x="382730" y="635582"/>
                  <a:pt x="409507" y="682443"/>
                </a:cubicBezTo>
                <a:cubicBezTo>
                  <a:pt x="415887" y="693608"/>
                  <a:pt x="420380" y="705784"/>
                  <a:pt x="426760" y="716949"/>
                </a:cubicBezTo>
                <a:cubicBezTo>
                  <a:pt x="451513" y="760266"/>
                  <a:pt x="438922" y="725197"/>
                  <a:pt x="461266" y="777334"/>
                </a:cubicBezTo>
                <a:cubicBezTo>
                  <a:pt x="477538" y="815302"/>
                  <a:pt x="462365" y="812939"/>
                  <a:pt x="504398" y="854972"/>
                </a:cubicBezTo>
                <a:cubicBezTo>
                  <a:pt x="513024" y="863598"/>
                  <a:pt x="522787" y="871221"/>
                  <a:pt x="530277" y="880851"/>
                </a:cubicBezTo>
                <a:cubicBezTo>
                  <a:pt x="543007" y="897218"/>
                  <a:pt x="564783" y="932609"/>
                  <a:pt x="564783" y="932609"/>
                </a:cubicBezTo>
                <a:cubicBezTo>
                  <a:pt x="567529" y="962817"/>
                  <a:pt x="567675" y="1044776"/>
                  <a:pt x="590662" y="1079258"/>
                </a:cubicBezTo>
                <a:lnTo>
                  <a:pt x="607915" y="1105138"/>
                </a:lnTo>
                <a:cubicBezTo>
                  <a:pt x="605040" y="1125266"/>
                  <a:pt x="605132" y="1146048"/>
                  <a:pt x="599289" y="1165523"/>
                </a:cubicBezTo>
                <a:cubicBezTo>
                  <a:pt x="596310" y="1175453"/>
                  <a:pt x="590132" y="1184926"/>
                  <a:pt x="582036" y="1191402"/>
                </a:cubicBezTo>
                <a:cubicBezTo>
                  <a:pt x="574935" y="1197082"/>
                  <a:pt x="565194" y="1199024"/>
                  <a:pt x="556156" y="1200028"/>
                </a:cubicBezTo>
                <a:cubicBezTo>
                  <a:pt x="513193" y="1204802"/>
                  <a:pt x="469892" y="1205779"/>
                  <a:pt x="426760" y="1208655"/>
                </a:cubicBezTo>
                <a:cubicBezTo>
                  <a:pt x="409507" y="1214406"/>
                  <a:pt x="393077" y="1223899"/>
                  <a:pt x="375002" y="1225907"/>
                </a:cubicBezTo>
                <a:cubicBezTo>
                  <a:pt x="268643" y="1237725"/>
                  <a:pt x="323273" y="1231943"/>
                  <a:pt x="211100" y="1243160"/>
                </a:cubicBezTo>
                <a:cubicBezTo>
                  <a:pt x="199598" y="1246036"/>
                  <a:pt x="186459" y="1245210"/>
                  <a:pt x="176594" y="1251787"/>
                </a:cubicBezTo>
                <a:cubicBezTo>
                  <a:pt x="167968" y="1257538"/>
                  <a:pt x="160202" y="1267334"/>
                  <a:pt x="159341" y="1277666"/>
                </a:cubicBezTo>
                <a:cubicBezTo>
                  <a:pt x="157975" y="1294061"/>
                  <a:pt x="163575" y="1355144"/>
                  <a:pt x="176594" y="1381183"/>
                </a:cubicBezTo>
                <a:cubicBezTo>
                  <a:pt x="181231" y="1390456"/>
                  <a:pt x="188096" y="1398436"/>
                  <a:pt x="193847" y="1407062"/>
                </a:cubicBezTo>
                <a:cubicBezTo>
                  <a:pt x="196722" y="1415688"/>
                  <a:pt x="196890" y="1425763"/>
                  <a:pt x="202473" y="1432941"/>
                </a:cubicBezTo>
                <a:cubicBezTo>
                  <a:pt x="221597" y="1457529"/>
                  <a:pt x="259933" y="1492061"/>
                  <a:pt x="288738" y="1510579"/>
                </a:cubicBezTo>
                <a:cubicBezTo>
                  <a:pt x="316946" y="1528713"/>
                  <a:pt x="345009" y="1547342"/>
                  <a:pt x="375002" y="1562338"/>
                </a:cubicBezTo>
                <a:cubicBezTo>
                  <a:pt x="386504" y="1568089"/>
                  <a:pt x="398342" y="1573210"/>
                  <a:pt x="409507" y="1579590"/>
                </a:cubicBezTo>
                <a:cubicBezTo>
                  <a:pt x="446248" y="1600584"/>
                  <a:pt x="452256" y="1618314"/>
                  <a:pt x="504398" y="1631349"/>
                </a:cubicBezTo>
                <a:lnTo>
                  <a:pt x="538904" y="1639975"/>
                </a:lnTo>
                <a:lnTo>
                  <a:pt x="590662" y="1691734"/>
                </a:lnTo>
                <a:cubicBezTo>
                  <a:pt x="599288" y="1700360"/>
                  <a:pt x="606390" y="1710846"/>
                  <a:pt x="616541" y="1717613"/>
                </a:cubicBezTo>
                <a:cubicBezTo>
                  <a:pt x="652572" y="1741633"/>
                  <a:pt x="635090" y="1727535"/>
                  <a:pt x="668300" y="1760745"/>
                </a:cubicBezTo>
                <a:cubicBezTo>
                  <a:pt x="694741" y="1840070"/>
                  <a:pt x="692730" y="1823715"/>
                  <a:pt x="668300" y="1976406"/>
                </a:cubicBezTo>
                <a:cubicBezTo>
                  <a:pt x="666373" y="1988452"/>
                  <a:pt x="653085" y="1996360"/>
                  <a:pt x="642421" y="2002285"/>
                </a:cubicBezTo>
                <a:cubicBezTo>
                  <a:pt x="626523" y="2011117"/>
                  <a:pt x="605794" y="2009450"/>
                  <a:pt x="590662" y="2019538"/>
                </a:cubicBezTo>
                <a:cubicBezTo>
                  <a:pt x="548509" y="2047639"/>
                  <a:pt x="573784" y="2036165"/>
                  <a:pt x="504398" y="2045417"/>
                </a:cubicBezTo>
                <a:cubicBezTo>
                  <a:pt x="348929" y="2066146"/>
                  <a:pt x="400156" y="2055050"/>
                  <a:pt x="133462" y="2062670"/>
                </a:cubicBezTo>
                <a:cubicBezTo>
                  <a:pt x="127711" y="2071296"/>
                  <a:pt x="120846" y="2079276"/>
                  <a:pt x="116209" y="2088549"/>
                </a:cubicBezTo>
                <a:cubicBezTo>
                  <a:pt x="107368" y="2106230"/>
                  <a:pt x="102236" y="2141160"/>
                  <a:pt x="98956" y="2157560"/>
                </a:cubicBezTo>
                <a:cubicBezTo>
                  <a:pt x="101719" y="2168611"/>
                  <a:pt x="110023" y="2205573"/>
                  <a:pt x="116209" y="2217945"/>
                </a:cubicBezTo>
                <a:cubicBezTo>
                  <a:pt x="120846" y="2227218"/>
                  <a:pt x="129251" y="2234350"/>
                  <a:pt x="133462" y="2243824"/>
                </a:cubicBezTo>
                <a:cubicBezTo>
                  <a:pt x="140848" y="2260443"/>
                  <a:pt x="144964" y="2278330"/>
                  <a:pt x="150715" y="2295583"/>
                </a:cubicBezTo>
                <a:cubicBezTo>
                  <a:pt x="150715" y="2295584"/>
                  <a:pt x="167966" y="2347340"/>
                  <a:pt x="167968" y="2347341"/>
                </a:cubicBezTo>
                <a:lnTo>
                  <a:pt x="219726" y="2364594"/>
                </a:lnTo>
                <a:cubicBezTo>
                  <a:pt x="233225" y="2405086"/>
                  <a:pt x="238988" y="2410326"/>
                  <a:pt x="219726" y="2468111"/>
                </a:cubicBezTo>
                <a:cubicBezTo>
                  <a:pt x="215868" y="2479684"/>
                  <a:pt x="203477" y="2486500"/>
                  <a:pt x="193847" y="2493990"/>
                </a:cubicBezTo>
                <a:cubicBezTo>
                  <a:pt x="177480" y="2506720"/>
                  <a:pt x="142089" y="2528496"/>
                  <a:pt x="142089" y="2528496"/>
                </a:cubicBezTo>
                <a:cubicBezTo>
                  <a:pt x="130587" y="2545749"/>
                  <a:pt x="127255" y="2573698"/>
                  <a:pt x="107583" y="2580255"/>
                </a:cubicBezTo>
                <a:lnTo>
                  <a:pt x="55824" y="2597507"/>
                </a:lnTo>
                <a:cubicBezTo>
                  <a:pt x="36403" y="2655773"/>
                  <a:pt x="58818" y="2584040"/>
                  <a:pt x="38572" y="2675145"/>
                </a:cubicBezTo>
                <a:cubicBezTo>
                  <a:pt x="36599" y="2684021"/>
                  <a:pt x="34989" y="2693458"/>
                  <a:pt x="29945" y="2701024"/>
                </a:cubicBezTo>
                <a:cubicBezTo>
                  <a:pt x="0" y="2745942"/>
                  <a:pt x="4066" y="2707647"/>
                  <a:pt x="4066" y="274415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Оригами способствует концентрации внимания, так как заставляет сосредоточиться на процессе изготовления, чтобы получить желаемый результат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G-20181221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6400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300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«Оригами- бумажная                       фантазия»</vt:lpstr>
      <vt:lpstr>Слайд 2</vt:lpstr>
      <vt:lpstr> Оригами – древнее искусство складывания фигурок из бумаги («ори»- сложенный, «ками»- бумага)</vt:lpstr>
      <vt:lpstr>Виды оригами</vt:lpstr>
      <vt:lpstr>Базовые формы</vt:lpstr>
      <vt:lpstr>Преимущества оригами:  Доступность бумаги как материала, простота ее обработки привлекают детей. </vt:lpstr>
      <vt:lpstr>Увлечение оригами благотворно влияет не только на развитие эстетического вкуса у ребенка, служит отличным тренажером памяти и глазомера. Дети учатся мыслить конструктивно, становятся более внимательными. </vt:lpstr>
      <vt:lpstr>Оригами развивает у детей способность работать руками под контролем сознания, у них совершенствуется мелкая моторика, точные движения пальцев, происходит развитие глазомера</vt:lpstr>
      <vt:lpstr>Оригами способствует концентрации внимания, так как заставляет сосредоточиться на процессе изготовления, чтобы получить желаемый результат</vt:lpstr>
      <vt:lpstr>Оригами имеет огромное значение в развитии конструктивного мышления детей, их творческого воображения, художественного вкуса</vt:lpstr>
      <vt:lpstr>Оригами стимулирует и развитие памяти, так как ребенок, чтобы сделать поделку, должен запомнить последовательность ее изготовления, приемы и способы складывания</vt:lpstr>
      <vt:lpstr>Оригами активизирует мыслительные процессы, познавательную активность</vt:lpstr>
      <vt:lpstr>Благодаря овладению элементарными умениями в технике «Оригами» дети учатся быть терпеливыми, усидчивыми, настойчивыми в достижении поставленной цели, вырабатывают в себе работоспособность, умение решать логические задачи</vt:lpstr>
      <vt:lpstr>Волшебная страна игрушек ждет всех у кого пытливый ум и умелые руки!  Счастливого пути!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«Оригами- волшебный мир, для детей»</dc:title>
  <dc:creator>Макс</dc:creator>
  <cp:lastModifiedBy>Макс</cp:lastModifiedBy>
  <cp:revision>18</cp:revision>
  <dcterms:created xsi:type="dcterms:W3CDTF">2019-04-15T08:38:28Z</dcterms:created>
  <dcterms:modified xsi:type="dcterms:W3CDTF">2019-04-16T04:28:25Z</dcterms:modified>
</cp:coreProperties>
</file>